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0"/>
  </p:notesMasterIdLst>
  <p:sldIdLst>
    <p:sldId id="261" r:id="rId2"/>
    <p:sldId id="794" r:id="rId3"/>
    <p:sldId id="883" r:id="rId4"/>
    <p:sldId id="811" r:id="rId5"/>
    <p:sldId id="368" r:id="rId6"/>
    <p:sldId id="896" r:id="rId7"/>
    <p:sldId id="812" r:id="rId8"/>
    <p:sldId id="887" r:id="rId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cco, Cathy M - Washington, DC" initials="SCM-WD" lastIdx="3" clrIdx="0">
    <p:extLst>
      <p:ext uri="{19B8F6BF-5375-455C-9EA6-DF929625EA0E}">
        <p15:presenceInfo xmlns:p15="http://schemas.microsoft.com/office/powerpoint/2012/main" userId="S-1-5-21-815684394-1082799842-1103567298-1987341" providerId="AD"/>
      </p:ext>
    </p:extLst>
  </p:cmAuthor>
  <p:cmAuthor id="2" name="Taylor, Lindsey - Washington, DC" initials="TL-WD" lastIdx="1" clrIdx="1">
    <p:extLst>
      <p:ext uri="{19B8F6BF-5375-455C-9EA6-DF929625EA0E}">
        <p15:presenceInfo xmlns:p15="http://schemas.microsoft.com/office/powerpoint/2012/main" userId="S-1-5-21-815684394-1082799842-1103567298-1821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EAEAE"/>
    <a:srgbClr val="009900"/>
    <a:srgbClr val="FFE7FF"/>
    <a:srgbClr val="FFCCFF"/>
    <a:srgbClr val="0033CC"/>
    <a:srgbClr val="B6793C"/>
    <a:srgbClr val="996633"/>
    <a:srgbClr val="A94D4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007" autoAdjust="0"/>
  </p:normalViewPr>
  <p:slideViewPr>
    <p:cSldViewPr snapToGrid="0">
      <p:cViewPr>
        <p:scale>
          <a:sx n="80" d="100"/>
          <a:sy n="80" d="100"/>
        </p:scale>
        <p:origin x="40" y="-1112"/>
      </p:cViewPr>
      <p:guideLst/>
    </p:cSldViewPr>
  </p:slideViewPr>
  <p:outlineViewPr>
    <p:cViewPr>
      <p:scale>
        <a:sx n="33" d="100"/>
        <a:sy n="33" d="100"/>
      </p:scale>
      <p:origin x="0" y="-14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634886F-822A-40CA-BD45-2501A73E95E1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E304E96-9DDF-4EE2-8355-73E1E7C07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2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Katrina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71E5F-E741-4F2C-9EBD-FD06B9E46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6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Katrina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71E5F-E741-4F2C-9EBD-FD06B9E46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72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Katrina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2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D7EF7-B858-471D-AA61-EAAD0BAE4E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8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8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Katrina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9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Katrina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2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3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2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155701" y="1504951"/>
            <a:ext cx="11036300" cy="6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8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1" y="2540000"/>
            <a:ext cx="1035896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Box 46">
            <a:extLst>
              <a:ext uri="{FF2B5EF4-FFF2-40B4-BE49-F238E27FC236}">
                <a16:creationId xmlns:a16="http://schemas.microsoft.com/office/drawing/2014/main" id="{879BE6FE-1B52-8748-AE6E-AB3436530E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3200" y="8756651"/>
            <a:ext cx="2743200" cy="33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333" dirty="0">
                <a:solidFill>
                  <a:schemeClr val="bg2"/>
                </a:solidFill>
              </a:rPr>
              <a:t> Confidential &amp; Pre-Decisional </a:t>
            </a: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id="{A9236865-1C1E-4C45-AF71-35089FBC7F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09351" y="6286500"/>
            <a:ext cx="7112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endParaRPr lang="en-US" altLang="en-US" sz="1867" b="0" dirty="0"/>
          </a:p>
        </p:txBody>
      </p:sp>
      <p:sp>
        <p:nvSpPr>
          <p:cNvPr id="14" name="Text Box 100">
            <a:extLst>
              <a:ext uri="{FF2B5EF4-FFF2-40B4-BE49-F238E27FC236}">
                <a16:creationId xmlns:a16="http://schemas.microsoft.com/office/drawing/2014/main" id="{0081C72D-771A-4B49-B078-66DC7DEDFD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" y="8959851"/>
            <a:ext cx="2743200" cy="33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333" dirty="0">
                <a:solidFill>
                  <a:schemeClr val="bg2"/>
                </a:solidFill>
              </a:rPr>
              <a:t> Confidential &amp; Pre-Decisional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DA8F6-7071-924C-88CA-92E322480F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-6552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9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txStyles>
    <p:titleStyle>
      <a:lvl1pPr algn="l" defTabSz="609585" rtl="0" eaLnBrk="1" latinLnBrk="0" hangingPunct="1">
        <a:spcBef>
          <a:spcPct val="0"/>
        </a:spcBef>
        <a:buNone/>
        <a:defRPr sz="4267" b="1" i="0" kern="1200">
          <a:solidFill>
            <a:srgbClr val="1E387C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Lucida Grande"/>
        <a:buChar char="■"/>
        <a:defRPr sz="3733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rob.hanks@suttle-straus.com" TargetMode="External"/><Relationship Id="rId13" Type="http://schemas.openxmlformats.org/officeDocument/2006/relationships/hyperlink" Target="mailto:suzi.oswald@seachangeMN.co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hyperlink" Target="mailto:Kathy@berkshire-company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mailto:PCC@usps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>
            <a:extLst>
              <a:ext uri="{FF2B5EF4-FFF2-40B4-BE49-F238E27FC236}">
                <a16:creationId xmlns:a16="http://schemas.microsoft.com/office/drawing/2014/main" id="{3F0F7E78-A906-1E4B-B9AB-2527E0AEB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10" y="734109"/>
            <a:ext cx="11288068" cy="480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150000"/>
              </a:lnSpc>
              <a:buClr>
                <a:srgbClr val="0036A2"/>
              </a:buClr>
            </a:pPr>
            <a:endParaRPr lang="en-US" sz="9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rgbClr val="0036A2"/>
              </a:buClr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rgbClr val="0036A2"/>
              </a:buClr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PCCAC - Panel Discussion - Board Members  Tips and Best Practices</a:t>
            </a:r>
          </a:p>
          <a:p>
            <a:pPr algn="ctr">
              <a:lnSpc>
                <a:spcPct val="150000"/>
              </a:lnSpc>
              <a:buClr>
                <a:srgbClr val="0036A2"/>
              </a:buClr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rgbClr val="0036A2"/>
              </a:buClr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February 15,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DB486-887F-46E2-8F07-16421577699D}"/>
              </a:ext>
            </a:extLst>
          </p:cNvPr>
          <p:cNvSpPr txBox="1"/>
          <p:nvPr/>
        </p:nvSpPr>
        <p:spPr>
          <a:xfrm>
            <a:off x="1557373" y="6147162"/>
            <a:ext cx="514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Swiss 721 Roman" panose="020B0504020202020204" pitchFamily="34" charset="0"/>
              </a:rPr>
              <a:t>PCC EDUCATION PROGRAMMING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29AB1-CB0F-4379-88B1-934A299F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587" y="5329000"/>
            <a:ext cx="4734413" cy="1384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344987-C9BC-406F-9B95-7230F9025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932" y="5900772"/>
            <a:ext cx="2153392" cy="609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92CE5E-A4E0-4A5C-9A4F-54967BE91E01}"/>
              </a:ext>
            </a:extLst>
          </p:cNvPr>
          <p:cNvGrpSpPr/>
          <p:nvPr/>
        </p:nvGrpSpPr>
        <p:grpSpPr>
          <a:xfrm>
            <a:off x="0" y="5820475"/>
            <a:ext cx="9103953" cy="978642"/>
            <a:chOff x="0" y="5820475"/>
            <a:chExt cx="9103953" cy="9786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AD4CA0-DD45-4F7C-B195-611F829A7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820475"/>
              <a:ext cx="9103953" cy="97864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0A59C7-30BC-4073-9A37-F51BB5445240}"/>
                </a:ext>
              </a:extLst>
            </p:cNvPr>
            <p:cNvSpPr/>
            <p:nvPr/>
          </p:nvSpPr>
          <p:spPr>
            <a:xfrm>
              <a:off x="5657850" y="6053481"/>
              <a:ext cx="3038475" cy="652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439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>
            <a:extLst>
              <a:ext uri="{FF2B5EF4-FFF2-40B4-BE49-F238E27FC236}">
                <a16:creationId xmlns:a16="http://schemas.microsoft.com/office/drawing/2014/main" id="{3F0F7E78-A906-1E4B-B9AB-2527E0AEB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53" y="2081785"/>
            <a:ext cx="11288068" cy="27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6A2"/>
              </a:buClr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DB486-887F-46E2-8F07-16421577699D}"/>
              </a:ext>
            </a:extLst>
          </p:cNvPr>
          <p:cNvSpPr txBox="1"/>
          <p:nvPr/>
        </p:nvSpPr>
        <p:spPr>
          <a:xfrm>
            <a:off x="1557373" y="6147162"/>
            <a:ext cx="514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wiss 721 Roman" panose="020B0504020202020204" pitchFamily="34" charset="0"/>
                <a:ea typeface="+mn-ea"/>
                <a:cs typeface="+mn-cs"/>
              </a:rPr>
              <a:t>PCC EDUCATION PROGRAMMING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29AB1-CB0F-4379-88B1-934A299F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588" y="5378251"/>
            <a:ext cx="4734413" cy="1384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344987-C9BC-406F-9B95-7230F9025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204" y="5933313"/>
            <a:ext cx="2158762" cy="611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51B86F-50D7-4003-9CC5-C28E5B3D088B}"/>
              </a:ext>
            </a:extLst>
          </p:cNvPr>
          <p:cNvSpPr txBox="1"/>
          <p:nvPr/>
        </p:nvSpPr>
        <p:spPr>
          <a:xfrm>
            <a:off x="1579740" y="957345"/>
            <a:ext cx="786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10C7C2-F52E-4D2A-80F7-6663CCEDC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799" y="2207007"/>
            <a:ext cx="1992248" cy="1920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91492-B398-4F02-A355-3B42424442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87" y="1767947"/>
            <a:ext cx="2847109" cy="2847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D44768-B792-4F8D-B3E2-AB9BAE2A0E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68" y="1897176"/>
            <a:ext cx="1555668" cy="21757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88399E-0B35-412F-BB95-CF9CD8C0A7FC}"/>
              </a:ext>
            </a:extLst>
          </p:cNvPr>
          <p:cNvSpPr txBox="1"/>
          <p:nvPr/>
        </p:nvSpPr>
        <p:spPr>
          <a:xfrm>
            <a:off x="1192185" y="4373696"/>
            <a:ext cx="225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the Chat box for your questions.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92F74-3C27-4120-8455-DEA472611FDE}"/>
              </a:ext>
            </a:extLst>
          </p:cNvPr>
          <p:cNvSpPr txBox="1"/>
          <p:nvPr/>
        </p:nvSpPr>
        <p:spPr>
          <a:xfrm>
            <a:off x="4945754" y="4349482"/>
            <a:ext cx="3189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PPT presentation along with the recording will be posted on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PostalPro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7090E4-EC73-4F71-8FEA-F07F4C425A1A}"/>
              </a:ext>
            </a:extLst>
          </p:cNvPr>
          <p:cNvSpPr txBox="1"/>
          <p:nvPr/>
        </p:nvSpPr>
        <p:spPr>
          <a:xfrm>
            <a:off x="9103953" y="4303315"/>
            <a:ext cx="273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ensure you are muted.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1C254B-7291-4CF6-9DA1-9DAA56175431}"/>
              </a:ext>
            </a:extLst>
          </p:cNvPr>
          <p:cNvGrpSpPr/>
          <p:nvPr/>
        </p:nvGrpSpPr>
        <p:grpSpPr>
          <a:xfrm>
            <a:off x="0" y="5820475"/>
            <a:ext cx="9103953" cy="978642"/>
            <a:chOff x="0" y="5820475"/>
            <a:chExt cx="9103953" cy="97864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F34EBFA-C272-48AD-B788-296ED3391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820475"/>
              <a:ext cx="9103953" cy="97864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25652E-FB65-43BF-8009-495EF1AE26DE}"/>
                </a:ext>
              </a:extLst>
            </p:cNvPr>
            <p:cNvSpPr/>
            <p:nvPr/>
          </p:nvSpPr>
          <p:spPr>
            <a:xfrm>
              <a:off x="5657850" y="6053481"/>
              <a:ext cx="3038475" cy="652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D3EB234-4FA1-4F5A-86CC-1A6CC0FE0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740" y="1639181"/>
            <a:ext cx="6165827" cy="1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7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3712A-4A71-41BC-BF11-53CE7C8B1EE0}"/>
              </a:ext>
            </a:extLst>
          </p:cNvPr>
          <p:cNvGrpSpPr/>
          <p:nvPr/>
        </p:nvGrpSpPr>
        <p:grpSpPr>
          <a:xfrm>
            <a:off x="0" y="5826239"/>
            <a:ext cx="11635606" cy="978642"/>
            <a:chOff x="0" y="5820475"/>
            <a:chExt cx="11635606" cy="9786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F97676-9A3C-4111-81DD-0FEB148E2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2893" y="6053481"/>
              <a:ext cx="1702713" cy="457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0ADA12-3889-472C-8814-FD11E533B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820475"/>
              <a:ext cx="9103953" cy="97864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16B8E6-6997-4B52-8D1A-86A7574E7623}"/>
                </a:ext>
              </a:extLst>
            </p:cNvPr>
            <p:cNvSpPr/>
            <p:nvPr/>
          </p:nvSpPr>
          <p:spPr>
            <a:xfrm>
              <a:off x="5657850" y="6053481"/>
              <a:ext cx="3038475" cy="652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56320F7-1B7B-433E-8AD2-F041A2D2D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29" y="1609424"/>
            <a:ext cx="6140885" cy="178773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0FF76AC-2315-4734-B8A6-32DD057D7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332" y="606537"/>
            <a:ext cx="8315307" cy="1470025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PCCAC Panelists </a:t>
            </a:r>
            <a:endParaRPr lang="en-US" sz="39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D4B6C9-0B19-489F-BBDB-BACE84A6F223}"/>
              </a:ext>
            </a:extLst>
          </p:cNvPr>
          <p:cNvSpPr/>
          <p:nvPr/>
        </p:nvSpPr>
        <p:spPr>
          <a:xfrm>
            <a:off x="6569295" y="3533826"/>
            <a:ext cx="3467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Banks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USMC: Marine Corps Installations East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Industry Partner</a:t>
            </a:r>
          </a:p>
          <a:p>
            <a:pPr marL="12700" lvl="0" algn="ctr">
              <a:defRPr/>
            </a:pPr>
            <a:r>
              <a:rPr lang="en-US" sz="12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Joseph.Banks@usmc.mil</a:t>
            </a:r>
            <a:r>
              <a:rPr lang="en-US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200" b="1" i="1" u="none" strike="noStrike" kern="1200" cap="none" spc="15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CCCBCA-56CC-4C5B-93A6-DAAA8DDEDD61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23215" b="50538"/>
          <a:stretch/>
        </p:blipFill>
        <p:spPr bwMode="auto">
          <a:xfrm>
            <a:off x="7480081" y="1881150"/>
            <a:ext cx="1645920" cy="1645920"/>
          </a:xfrm>
          <a:prstGeom prst="ellipse">
            <a:avLst/>
          </a:prstGeom>
          <a:ln w="28575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790B75-6E47-48C8-A0C1-D919DDBD5B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9" y="3622749"/>
            <a:ext cx="1554480" cy="1554480"/>
          </a:xfrm>
          <a:prstGeom prst="ellipse">
            <a:avLst/>
          </a:prstGeom>
          <a:ln w="28575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B2A6B11-D8E4-49AF-AFDB-C7A3EDA7BCA0}"/>
              </a:ext>
            </a:extLst>
          </p:cNvPr>
          <p:cNvSpPr/>
          <p:nvPr/>
        </p:nvSpPr>
        <p:spPr>
          <a:xfrm>
            <a:off x="-191817" y="5228248"/>
            <a:ext cx="3467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Rob Hanks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15" dirty="0">
                <a:solidFill>
                  <a:prstClr val="black"/>
                </a:solidFill>
                <a:latin typeface="Arial"/>
                <a:cs typeface="Arial"/>
              </a:rPr>
              <a:t>Suttle-Straus Inc. </a:t>
            </a:r>
            <a:endParaRPr kumimoji="0" lang="en-US" sz="1200" b="1" i="0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Industry Partner</a:t>
            </a:r>
          </a:p>
          <a:p>
            <a:pPr marL="12700" lvl="0" algn="ctr">
              <a:defRPr/>
            </a:pPr>
            <a:r>
              <a:rPr lang="en-US" sz="12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rob.hanks@suttle-straus.com</a:t>
            </a:r>
            <a:endParaRPr kumimoji="0" lang="en-US" sz="1200" u="sng" strike="noStrike" kern="1200" cap="none" spc="15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5995C1-F2B1-4039-A662-DCE63E321B18}"/>
              </a:ext>
            </a:extLst>
          </p:cNvPr>
          <p:cNvSpPr/>
          <p:nvPr/>
        </p:nvSpPr>
        <p:spPr>
          <a:xfrm>
            <a:off x="1984549" y="3568210"/>
            <a:ext cx="3195038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15" dirty="0">
                <a:solidFill>
                  <a:prstClr val="black"/>
                </a:solidFill>
                <a:latin typeface="Arial"/>
                <a:cs typeface="Arial"/>
              </a:rPr>
              <a:t>Kathy Hall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ATIME4Marketing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Industry Partner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5" dirty="0">
                <a:solidFill>
                  <a:srgbClr val="0033CC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Kathy</a:t>
            </a:r>
            <a:r>
              <a:rPr lang="en-US" sz="1200" u="sng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@ATIME4Marketing</a:t>
            </a:r>
            <a:r>
              <a:rPr lang="en-US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1200" b="1" i="1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4DDAE84-FD96-4E8C-B4E6-5D63989B4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108" y="1878231"/>
            <a:ext cx="1645920" cy="1645920"/>
          </a:xfrm>
          <a:prstGeom prst="ellipse">
            <a:avLst/>
          </a:prstGeom>
          <a:ln w="28575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90903C0-63E0-45F8-8E27-10E3D80891D0}"/>
              </a:ext>
            </a:extLst>
          </p:cNvPr>
          <p:cNvSpPr/>
          <p:nvPr/>
        </p:nvSpPr>
        <p:spPr>
          <a:xfrm>
            <a:off x="3994676" y="5244512"/>
            <a:ext cx="3467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O’Connor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Money Pages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Industry Partner</a:t>
            </a:r>
          </a:p>
          <a:p>
            <a:pPr marL="12700" lvl="0" algn="ctr">
              <a:defRPr/>
            </a:pPr>
            <a:r>
              <a:rPr lang="en-US" sz="12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Monica.oconnor@moneypages.com</a:t>
            </a:r>
            <a:endParaRPr kumimoji="0" lang="en-US" sz="1200" b="1" i="1" u="none" strike="noStrike" kern="1200" cap="none" spc="15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B951A8-379D-4A77-83C7-6EFAFD8C3C73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4929515" y="3614185"/>
            <a:ext cx="1645920" cy="1645920"/>
          </a:xfrm>
          <a:prstGeom prst="ellipse">
            <a:avLst/>
          </a:prstGeom>
          <a:ln w="28575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335F5F-B2D5-48D4-BE09-48846FCF51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64" y="3620023"/>
            <a:ext cx="1634275" cy="1645920"/>
          </a:xfrm>
          <a:prstGeom prst="ellipse">
            <a:avLst/>
          </a:prstGeom>
          <a:ln w="28575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30A05E9-2021-410A-AA52-F558EE39D3E1}"/>
              </a:ext>
            </a:extLst>
          </p:cNvPr>
          <p:cNvSpPr/>
          <p:nvPr/>
        </p:nvSpPr>
        <p:spPr>
          <a:xfrm>
            <a:off x="9071782" y="5260105"/>
            <a:ext cx="3195038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15" dirty="0">
                <a:solidFill>
                  <a:prstClr val="black"/>
                </a:solidFill>
                <a:latin typeface="Arial"/>
                <a:cs typeface="Arial"/>
              </a:rPr>
              <a:t>Suzi Oswald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SeaChange</a:t>
            </a:r>
            <a:r>
              <a:rPr kumimoji="0" lang="en-US" sz="12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Print Innovations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Industry Partner</a:t>
            </a:r>
          </a:p>
          <a:p>
            <a:pPr marL="12700" lvl="0" algn="ctr">
              <a:spcBef>
                <a:spcPts val="135"/>
              </a:spcBef>
              <a:defRPr/>
            </a:pPr>
            <a:r>
              <a:rPr lang="en-US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suzi.oswald@seachangeMN.com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1200" b="1" i="1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83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Questions and Answer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14095" y="3265330"/>
            <a:ext cx="65526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Currently accepting new members – Industry and Postal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join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Participate in Monthly meetings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Great Networking Opportunity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Make-a-Difference - Develop strategic initiatives to assist all 144 PCCs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611" y="2021306"/>
            <a:ext cx="2566218" cy="1828800"/>
          </a:xfrm>
          <a:prstGeom prst="rect">
            <a:avLst/>
          </a:prstGeom>
          <a:ln w="38100" cap="sq" cmpd="thickThin">
            <a:solidFill>
              <a:srgbClr val="E2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F1F0012-8B61-4BC0-A1E5-9D4031C4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36" y="956160"/>
            <a:ext cx="110363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Join Us - PCC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Advisory Sub-Committees</a:t>
            </a:r>
            <a:endParaRPr lang="en-US" sz="3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027ABF-4A30-4126-A0A0-D76263CC3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929" y="1609424"/>
            <a:ext cx="6140885" cy="1787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0DE71-2C4D-4401-9782-66E6F07D2C66}"/>
              </a:ext>
            </a:extLst>
          </p:cNvPr>
          <p:cNvGrpSpPr/>
          <p:nvPr/>
        </p:nvGrpSpPr>
        <p:grpSpPr>
          <a:xfrm>
            <a:off x="0" y="5820475"/>
            <a:ext cx="11635606" cy="978642"/>
            <a:chOff x="0" y="5820475"/>
            <a:chExt cx="11635606" cy="9786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BE7F9F-6A6D-4B38-A3C9-364CFCBD5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32893" y="6053481"/>
              <a:ext cx="1702713" cy="457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B12F0F-132C-4FCB-9B61-9ED9017AB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820475"/>
              <a:ext cx="9103953" cy="97864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AF42C5-A78C-451E-88D9-2CC008FA4915}"/>
                </a:ext>
              </a:extLst>
            </p:cNvPr>
            <p:cNvSpPr/>
            <p:nvPr/>
          </p:nvSpPr>
          <p:spPr>
            <a:xfrm>
              <a:off x="5657850" y="6053481"/>
              <a:ext cx="3038475" cy="652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FC03F-FD41-45C7-812A-B0D6A4B82BC3}"/>
              </a:ext>
            </a:extLst>
          </p:cNvPr>
          <p:cNvSpPr/>
          <p:nvPr/>
        </p:nvSpPr>
        <p:spPr>
          <a:xfrm>
            <a:off x="810153" y="4561972"/>
            <a:ext cx="11431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Interested in joining or have any questions, please contact your Area Liaison or send an email to: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PCC@usps.gov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subject line type: 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PCCAC Sub-Committee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0B407-D0FF-46E7-A2AD-6F2DA1CE2F72}"/>
              </a:ext>
            </a:extLst>
          </p:cNvPr>
          <p:cNvSpPr txBox="1"/>
          <p:nvPr/>
        </p:nvSpPr>
        <p:spPr>
          <a:xfrm>
            <a:off x="3962400" y="1926281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Communications and Marketing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Education Programming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Membership Growth and Recruitment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Strategic Innovation &amp; PCC Policy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1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F3583C-B6F4-46F4-AAA0-6CBBBFACBBD8}"/>
              </a:ext>
            </a:extLst>
          </p:cNvPr>
          <p:cNvSpPr/>
          <p:nvPr/>
        </p:nvSpPr>
        <p:spPr>
          <a:xfrm>
            <a:off x="11600329" y="6158754"/>
            <a:ext cx="457200" cy="573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D99D0-661E-4742-A301-27E718E9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" y="2115671"/>
            <a:ext cx="12042215" cy="46168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E0B659-7269-4855-A40B-DE0FF6697BAD}"/>
              </a:ext>
            </a:extLst>
          </p:cNvPr>
          <p:cNvSpPr txBox="1"/>
          <p:nvPr/>
        </p:nvSpPr>
        <p:spPr>
          <a:xfrm>
            <a:off x="1678056" y="1026934"/>
            <a:ext cx="7972552" cy="97019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33" b="1" dirty="0">
                <a:ln>
                  <a:solidFill>
                    <a:srgbClr val="1E387C"/>
                  </a:solidFill>
                </a:ln>
                <a:solidFill>
                  <a:srgbClr val="FFF489"/>
                </a:solidFill>
                <a:latin typeface="Arial" panose="020B0604020202020204" pitchFamily="34" charset="0"/>
              </a:rPr>
              <a:t>2022 National Postal Forum (NPF)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5EE9B-A02F-4CF5-BDF8-4BFBDED5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133" y="4548411"/>
            <a:ext cx="2286000" cy="134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8645C-C3FD-4239-98D9-2991D290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46" y="945752"/>
            <a:ext cx="996980" cy="1097280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2CE313B6-BA7B-4AF3-BD34-A207C3E54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17" y="959117"/>
            <a:ext cx="2032712" cy="109728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4226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3712A-4A71-41BC-BF11-53CE7C8B1EE0}"/>
              </a:ext>
            </a:extLst>
          </p:cNvPr>
          <p:cNvGrpSpPr/>
          <p:nvPr/>
        </p:nvGrpSpPr>
        <p:grpSpPr>
          <a:xfrm>
            <a:off x="0" y="5820475"/>
            <a:ext cx="11635606" cy="978642"/>
            <a:chOff x="0" y="5820475"/>
            <a:chExt cx="11635606" cy="9786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F97676-9A3C-4111-81DD-0FEB148E2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2893" y="6053481"/>
              <a:ext cx="1702713" cy="457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0ADA12-3889-472C-8814-FD11E533B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820475"/>
              <a:ext cx="9103953" cy="97864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16B8E6-6997-4B52-8D1A-86A7574E7623}"/>
                </a:ext>
              </a:extLst>
            </p:cNvPr>
            <p:cNvSpPr/>
            <p:nvPr/>
          </p:nvSpPr>
          <p:spPr>
            <a:xfrm>
              <a:off x="5657850" y="6053481"/>
              <a:ext cx="3038475" cy="652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56320F7-1B7B-433E-8AD2-F041A2D2D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29" y="1609424"/>
            <a:ext cx="6140885" cy="178773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0FF76AC-2315-4734-B8A6-32DD057D7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996" y="580509"/>
            <a:ext cx="5681709" cy="1470025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PCC Week</a:t>
            </a:r>
            <a:endParaRPr lang="en-US" sz="39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24C45-563A-4F68-AEE5-2ED5312DC1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93" y="4733440"/>
            <a:ext cx="5956814" cy="1371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872E58-F145-4F8D-BE99-A3E25CF0F459}"/>
              </a:ext>
            </a:extLst>
          </p:cNvPr>
          <p:cNvSpPr/>
          <p:nvPr/>
        </p:nvSpPr>
        <p:spPr>
          <a:xfrm>
            <a:off x="3725668" y="1748912"/>
            <a:ext cx="49706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C00000"/>
                </a:solidFill>
                <a:latin typeface="Swiss 721 Roman" panose="020B0504020202020204" pitchFamily="34" charset="0"/>
                <a:cs typeface="Arial" panose="020B0604020202020204" pitchFamily="34" charset="0"/>
              </a:rPr>
              <a:t>Facing The Future Together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wiss 721 Roman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D7CB7-62DA-4239-8C91-D7FA42658EE2}"/>
              </a:ext>
            </a:extLst>
          </p:cNvPr>
          <p:cNvSpPr/>
          <p:nvPr/>
        </p:nvSpPr>
        <p:spPr>
          <a:xfrm>
            <a:off x="4039567" y="2161306"/>
            <a:ext cx="4342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Swiss 721 Roman" panose="020B0504020202020204" pitchFamily="34" charset="0"/>
                <a:cs typeface="Arial" panose="020B0604020202020204" pitchFamily="34" charset="0"/>
              </a:rPr>
              <a:t>September 19 – 23, 2022</a:t>
            </a:r>
            <a:endParaRPr lang="en-US" sz="2800" dirty="0">
              <a:latin typeface="Swiss 721 Roman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C3501-2890-457D-A3BA-ABBD2F4F858E}"/>
              </a:ext>
            </a:extLst>
          </p:cNvPr>
          <p:cNvSpPr txBox="1"/>
          <p:nvPr/>
        </p:nvSpPr>
        <p:spPr>
          <a:xfrm>
            <a:off x="1389529" y="2580725"/>
            <a:ext cx="9865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 a Committee 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Canvass possible venues for in-person or hybrid events – Outdoors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Ideally a location that does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 a deposit or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your PCC a full refund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your budget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 Sponsors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collateral posted on PCC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BlueShare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site: 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https://ca.blueshare5.usps.gov/sites/igo/pcc/SitePages/Home.aspx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478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236B02-0719-4683-8DB2-ED01DDA9B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748" y="520100"/>
            <a:ext cx="6143066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A1CDD-3709-40D1-9816-18FCAF844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5737"/>
            <a:ext cx="2908047" cy="3352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9024F-D41C-47B4-B3F4-72358401F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834" y="3092392"/>
            <a:ext cx="2787166" cy="3138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2AD2-3D9D-442B-9D9E-5247C36F4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29" y="1609424"/>
            <a:ext cx="6140885" cy="17877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B085EAA-5E0E-45BC-93F8-C4F5489F3EE3}"/>
              </a:ext>
            </a:extLst>
          </p:cNvPr>
          <p:cNvGrpSpPr/>
          <p:nvPr/>
        </p:nvGrpSpPr>
        <p:grpSpPr>
          <a:xfrm>
            <a:off x="0" y="5879358"/>
            <a:ext cx="11635606" cy="978642"/>
            <a:chOff x="0" y="5820475"/>
            <a:chExt cx="11635606" cy="9786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222797-194D-46F2-BF95-0DAF692C9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32893" y="6053481"/>
              <a:ext cx="1702713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EB60DB-D94D-4C45-814E-65111C8E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820475"/>
              <a:ext cx="9103953" cy="97864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E5473-24DE-417C-B3A7-A6FE10FB1293}"/>
                </a:ext>
              </a:extLst>
            </p:cNvPr>
            <p:cNvSpPr/>
            <p:nvPr/>
          </p:nvSpPr>
          <p:spPr>
            <a:xfrm>
              <a:off x="5657850" y="6053481"/>
              <a:ext cx="3038475" cy="652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86004852-2E1C-41F4-90D4-2A868C99E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735022" y="1777064"/>
            <a:ext cx="4541955" cy="472248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1677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3712A-4A71-41BC-BF11-53CE7C8B1EE0}"/>
              </a:ext>
            </a:extLst>
          </p:cNvPr>
          <p:cNvGrpSpPr/>
          <p:nvPr/>
        </p:nvGrpSpPr>
        <p:grpSpPr>
          <a:xfrm>
            <a:off x="0" y="5795248"/>
            <a:ext cx="11635606" cy="978642"/>
            <a:chOff x="0" y="5820475"/>
            <a:chExt cx="11635606" cy="9786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F97676-9A3C-4111-81DD-0FEB148E2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2893" y="6053481"/>
              <a:ext cx="1702713" cy="457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0ADA12-3889-472C-8814-FD11E533B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820475"/>
              <a:ext cx="9103953" cy="97864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16B8E6-6997-4B52-8D1A-86A7574E7623}"/>
                </a:ext>
              </a:extLst>
            </p:cNvPr>
            <p:cNvSpPr/>
            <p:nvPr/>
          </p:nvSpPr>
          <p:spPr>
            <a:xfrm>
              <a:off x="5657850" y="6053481"/>
              <a:ext cx="3038475" cy="652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56320F7-1B7B-433E-8AD2-F041A2D2D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29" y="1609424"/>
            <a:ext cx="6140885" cy="178773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0FF76AC-2315-4734-B8A6-32DD057D7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420" y="573431"/>
            <a:ext cx="8622132" cy="1470025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</a:t>
            </a:r>
            <a:r>
              <a:rPr lang="en-US" sz="39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3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You Do! </a:t>
            </a:r>
            <a:endParaRPr lang="en-US" sz="39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8399A-CE9C-4F3B-AEE8-37CA3502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5" y="1912315"/>
            <a:ext cx="49339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0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131282</TotalTime>
  <Words>308</Words>
  <Application>Microsoft Office PowerPoint</Application>
  <PresentationFormat>Widescreen</PresentationFormat>
  <Paragraphs>71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Lucida Grande</vt:lpstr>
      <vt:lpstr>Swiss 721 Roman</vt:lpstr>
      <vt:lpstr>Wingdings</vt:lpstr>
      <vt:lpstr>Office Theme</vt:lpstr>
      <vt:lpstr>PowerPoint Presentation</vt:lpstr>
      <vt:lpstr>PowerPoint Presentation</vt:lpstr>
      <vt:lpstr>PCCAC Panelists </vt:lpstr>
      <vt:lpstr>Please Join Us - PCC Advisory Sub-Committees</vt:lpstr>
      <vt:lpstr>PowerPoint Presentation</vt:lpstr>
      <vt:lpstr>National PCC Week</vt:lpstr>
      <vt:lpstr>Questions and Answers</vt:lpstr>
      <vt:lpstr>Thank You For All that You Do! </vt:lpstr>
    </vt:vector>
  </TitlesOfParts>
  <Company>US Postal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Area Monthly  PCC Meeting</dc:title>
  <dc:creator>Scocco, Cathy M - Washington, DC</dc:creator>
  <cp:lastModifiedBy>Barger, Sharon A - Washington, DC</cp:lastModifiedBy>
  <cp:revision>1140</cp:revision>
  <cp:lastPrinted>2018-10-10T12:16:04Z</cp:lastPrinted>
  <dcterms:created xsi:type="dcterms:W3CDTF">2017-11-14T15:10:58Z</dcterms:created>
  <dcterms:modified xsi:type="dcterms:W3CDTF">2022-02-17T17:25:14Z</dcterms:modified>
</cp:coreProperties>
</file>